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8" r:id="rId3"/>
  </p:sldIdLst>
  <p:sldSz cx="6858000" cy="9144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9999FF"/>
    <a:srgbClr val="66FFCC"/>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82" autoAdjust="0"/>
    <p:restoredTop sz="94660"/>
  </p:normalViewPr>
  <p:slideViewPr>
    <p:cSldViewPr>
      <p:cViewPr varScale="1">
        <p:scale>
          <a:sx n="62" d="100"/>
          <a:sy n="62" d="100"/>
        </p:scale>
        <p:origin x="2640" y="7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CB48DC6-610F-4C6D-B249-E1E4DD1090C7}" type="datetimeFigureOut">
              <a:rPr lang="en-GB" smtClean="0"/>
              <a:t>27/09/2024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E176AA-1179-499B-9B22-3137002D0890}" type="slidenum">
              <a:rPr lang="en-GB" smtClean="0"/>
              <a:t>‹#›</a:t>
            </a:fld>
            <a:endParaRPr lang="en-GB"/>
          </a:p>
        </p:txBody>
      </p:sp>
    </p:spTree>
    <p:extLst>
      <p:ext uri="{BB962C8B-B14F-4D97-AF65-F5344CB8AC3E}">
        <p14:creationId xmlns:p14="http://schemas.microsoft.com/office/powerpoint/2010/main" val="1037037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B48DC6-610F-4C6D-B249-E1E4DD1090C7}" type="datetimeFigureOut">
              <a:rPr lang="en-GB" smtClean="0"/>
              <a:t>27/09/2024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E176AA-1179-499B-9B22-3137002D0890}" type="slidenum">
              <a:rPr lang="en-GB" smtClean="0"/>
              <a:t>‹#›</a:t>
            </a:fld>
            <a:endParaRPr lang="en-GB"/>
          </a:p>
        </p:txBody>
      </p:sp>
    </p:spTree>
    <p:extLst>
      <p:ext uri="{BB962C8B-B14F-4D97-AF65-F5344CB8AC3E}">
        <p14:creationId xmlns:p14="http://schemas.microsoft.com/office/powerpoint/2010/main" val="2698217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B48DC6-610F-4C6D-B249-E1E4DD1090C7}" type="datetimeFigureOut">
              <a:rPr lang="en-GB" smtClean="0"/>
              <a:t>27/09/2024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E176AA-1179-499B-9B22-3137002D0890}" type="slidenum">
              <a:rPr lang="en-GB" smtClean="0"/>
              <a:t>‹#›</a:t>
            </a:fld>
            <a:endParaRPr lang="en-GB"/>
          </a:p>
        </p:txBody>
      </p:sp>
    </p:spTree>
    <p:extLst>
      <p:ext uri="{BB962C8B-B14F-4D97-AF65-F5344CB8AC3E}">
        <p14:creationId xmlns:p14="http://schemas.microsoft.com/office/powerpoint/2010/main" val="2325240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B48DC6-610F-4C6D-B249-E1E4DD1090C7}" type="datetimeFigureOut">
              <a:rPr lang="en-GB" smtClean="0"/>
              <a:t>27/09/2024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E176AA-1179-499B-9B22-3137002D0890}" type="slidenum">
              <a:rPr lang="en-GB" smtClean="0"/>
              <a:t>‹#›</a:t>
            </a:fld>
            <a:endParaRPr lang="en-GB"/>
          </a:p>
        </p:txBody>
      </p:sp>
    </p:spTree>
    <p:extLst>
      <p:ext uri="{BB962C8B-B14F-4D97-AF65-F5344CB8AC3E}">
        <p14:creationId xmlns:p14="http://schemas.microsoft.com/office/powerpoint/2010/main" val="41983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B48DC6-610F-4C6D-B249-E1E4DD1090C7}" type="datetimeFigureOut">
              <a:rPr lang="en-GB" smtClean="0"/>
              <a:t>27/09/2024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E176AA-1179-499B-9B22-3137002D0890}" type="slidenum">
              <a:rPr lang="en-GB" smtClean="0"/>
              <a:t>‹#›</a:t>
            </a:fld>
            <a:endParaRPr lang="en-GB"/>
          </a:p>
        </p:txBody>
      </p:sp>
    </p:spTree>
    <p:extLst>
      <p:ext uri="{BB962C8B-B14F-4D97-AF65-F5344CB8AC3E}">
        <p14:creationId xmlns:p14="http://schemas.microsoft.com/office/powerpoint/2010/main" val="2427593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CB48DC6-610F-4C6D-B249-E1E4DD1090C7}" type="datetimeFigureOut">
              <a:rPr lang="en-GB" smtClean="0"/>
              <a:t>27/09/2024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E176AA-1179-499B-9B22-3137002D0890}" type="slidenum">
              <a:rPr lang="en-GB" smtClean="0"/>
              <a:t>‹#›</a:t>
            </a:fld>
            <a:endParaRPr lang="en-GB"/>
          </a:p>
        </p:txBody>
      </p:sp>
    </p:spTree>
    <p:extLst>
      <p:ext uri="{BB962C8B-B14F-4D97-AF65-F5344CB8AC3E}">
        <p14:creationId xmlns:p14="http://schemas.microsoft.com/office/powerpoint/2010/main" val="3814807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CB48DC6-610F-4C6D-B249-E1E4DD1090C7}" type="datetimeFigureOut">
              <a:rPr lang="en-GB" smtClean="0"/>
              <a:t>27/09/2024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E176AA-1179-499B-9B22-3137002D0890}" type="slidenum">
              <a:rPr lang="en-GB" smtClean="0"/>
              <a:t>‹#›</a:t>
            </a:fld>
            <a:endParaRPr lang="en-GB"/>
          </a:p>
        </p:txBody>
      </p:sp>
    </p:spTree>
    <p:extLst>
      <p:ext uri="{BB962C8B-B14F-4D97-AF65-F5344CB8AC3E}">
        <p14:creationId xmlns:p14="http://schemas.microsoft.com/office/powerpoint/2010/main" val="1793070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CB48DC6-610F-4C6D-B249-E1E4DD1090C7}" type="datetimeFigureOut">
              <a:rPr lang="en-GB" smtClean="0"/>
              <a:t>27/09/2024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E176AA-1179-499B-9B22-3137002D0890}" type="slidenum">
              <a:rPr lang="en-GB" smtClean="0"/>
              <a:t>‹#›</a:t>
            </a:fld>
            <a:endParaRPr lang="en-GB"/>
          </a:p>
        </p:txBody>
      </p:sp>
    </p:spTree>
    <p:extLst>
      <p:ext uri="{BB962C8B-B14F-4D97-AF65-F5344CB8AC3E}">
        <p14:creationId xmlns:p14="http://schemas.microsoft.com/office/powerpoint/2010/main" val="969930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B48DC6-610F-4C6D-B249-E1E4DD1090C7}" type="datetimeFigureOut">
              <a:rPr lang="en-GB" smtClean="0"/>
              <a:t>27/09/2024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E176AA-1179-499B-9B22-3137002D0890}" type="slidenum">
              <a:rPr lang="en-GB" smtClean="0"/>
              <a:t>‹#›</a:t>
            </a:fld>
            <a:endParaRPr lang="en-GB"/>
          </a:p>
        </p:txBody>
      </p:sp>
    </p:spTree>
    <p:extLst>
      <p:ext uri="{BB962C8B-B14F-4D97-AF65-F5344CB8AC3E}">
        <p14:creationId xmlns:p14="http://schemas.microsoft.com/office/powerpoint/2010/main" val="91293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B48DC6-610F-4C6D-B249-E1E4DD1090C7}" type="datetimeFigureOut">
              <a:rPr lang="en-GB" smtClean="0"/>
              <a:t>27/09/2024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E176AA-1179-499B-9B22-3137002D0890}" type="slidenum">
              <a:rPr lang="en-GB" smtClean="0"/>
              <a:t>‹#›</a:t>
            </a:fld>
            <a:endParaRPr lang="en-GB"/>
          </a:p>
        </p:txBody>
      </p:sp>
    </p:spTree>
    <p:extLst>
      <p:ext uri="{BB962C8B-B14F-4D97-AF65-F5344CB8AC3E}">
        <p14:creationId xmlns:p14="http://schemas.microsoft.com/office/powerpoint/2010/main" val="2338470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B48DC6-610F-4C6D-B249-E1E4DD1090C7}" type="datetimeFigureOut">
              <a:rPr lang="en-GB" smtClean="0"/>
              <a:t>27/09/2024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E176AA-1179-499B-9B22-3137002D0890}" type="slidenum">
              <a:rPr lang="en-GB" smtClean="0"/>
              <a:t>‹#›</a:t>
            </a:fld>
            <a:endParaRPr lang="en-GB"/>
          </a:p>
        </p:txBody>
      </p:sp>
    </p:spTree>
    <p:extLst>
      <p:ext uri="{BB962C8B-B14F-4D97-AF65-F5344CB8AC3E}">
        <p14:creationId xmlns:p14="http://schemas.microsoft.com/office/powerpoint/2010/main" val="2630947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ECB48DC6-610F-4C6D-B249-E1E4DD1090C7}" type="datetimeFigureOut">
              <a:rPr lang="en-GB" smtClean="0"/>
              <a:t>27/09/2024</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32E176AA-1179-499B-9B22-3137002D0890}" type="slidenum">
              <a:rPr lang="en-GB" smtClean="0"/>
              <a:t>‹#›</a:t>
            </a:fld>
            <a:endParaRPr lang="en-GB"/>
          </a:p>
        </p:txBody>
      </p:sp>
    </p:spTree>
    <p:extLst>
      <p:ext uri="{BB962C8B-B14F-4D97-AF65-F5344CB8AC3E}">
        <p14:creationId xmlns:p14="http://schemas.microsoft.com/office/powerpoint/2010/main" val="263135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hyperlink" Target="https://pixabay.com/en/elephant-proboscis-shield-reminder-279901/"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377" y="35496"/>
            <a:ext cx="6595991" cy="12241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0" descr="Final_logo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656" y="151470"/>
            <a:ext cx="99060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142939" y="158345"/>
            <a:ext cx="5445224" cy="1077218"/>
          </a:xfrm>
          <a:prstGeom prst="rect">
            <a:avLst/>
          </a:prstGeom>
          <a:noFill/>
        </p:spPr>
        <p:txBody>
          <a:bodyPr wrap="square" rtlCol="0">
            <a:spAutoFit/>
          </a:bodyPr>
          <a:lstStyle/>
          <a:p>
            <a:pPr algn="ctr"/>
            <a:r>
              <a:rPr lang="en-GB" sz="3200" b="1" dirty="0">
                <a:solidFill>
                  <a:schemeClr val="bg1"/>
                </a:solidFill>
              </a:rPr>
              <a:t>Moira Primary School</a:t>
            </a:r>
          </a:p>
          <a:p>
            <a:pPr algn="ctr"/>
            <a:r>
              <a:rPr lang="en-GB" sz="3200" b="1" dirty="0">
                <a:solidFill>
                  <a:schemeClr val="bg1"/>
                </a:solidFill>
              </a:rPr>
              <a:t>Newsletter 27-09-2024</a:t>
            </a:r>
          </a:p>
        </p:txBody>
      </p:sp>
      <p:sp>
        <p:nvSpPr>
          <p:cNvPr id="8" name="Rectangle 7"/>
          <p:cNvSpPr/>
          <p:nvPr/>
        </p:nvSpPr>
        <p:spPr>
          <a:xfrm>
            <a:off x="145377" y="8820472"/>
            <a:ext cx="6523984" cy="288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648072" y="8799329"/>
            <a:ext cx="5445224" cy="338554"/>
          </a:xfrm>
          <a:prstGeom prst="rect">
            <a:avLst/>
          </a:prstGeom>
          <a:noFill/>
        </p:spPr>
        <p:txBody>
          <a:bodyPr wrap="square" rtlCol="0">
            <a:spAutoFit/>
          </a:bodyPr>
          <a:lstStyle/>
          <a:p>
            <a:pPr algn="ctr"/>
            <a:r>
              <a:rPr lang="en-GB" sz="1600" b="1" i="1" dirty="0">
                <a:solidFill>
                  <a:schemeClr val="bg1"/>
                </a:solidFill>
              </a:rPr>
              <a:t>LEARNING TOGETHER</a:t>
            </a:r>
          </a:p>
        </p:txBody>
      </p:sp>
      <p:sp>
        <p:nvSpPr>
          <p:cNvPr id="7" name="TextBox 6">
            <a:extLst>
              <a:ext uri="{FF2B5EF4-FFF2-40B4-BE49-F238E27FC236}">
                <a16:creationId xmlns:a16="http://schemas.microsoft.com/office/drawing/2014/main" id="{56EF2654-5EA4-4248-83CF-8E47A8F1C5D1}"/>
              </a:ext>
            </a:extLst>
          </p:cNvPr>
          <p:cNvSpPr txBox="1"/>
          <p:nvPr/>
        </p:nvSpPr>
        <p:spPr>
          <a:xfrm>
            <a:off x="-21631" y="8593712"/>
            <a:ext cx="6858000" cy="261610"/>
          </a:xfrm>
          <a:prstGeom prst="rect">
            <a:avLst/>
          </a:prstGeom>
          <a:noFill/>
        </p:spPr>
        <p:txBody>
          <a:bodyPr wrap="square" rtlCol="0">
            <a:spAutoFit/>
          </a:bodyPr>
          <a:lstStyle/>
          <a:p>
            <a:r>
              <a:rPr lang="en-GB" sz="1100" b="1" i="1" dirty="0"/>
              <a:t>Please visit Dojo &amp; Tapestry for pictures of recent events and well-being. Visit us at www.moiraprimary.leics.sch.uk</a:t>
            </a:r>
          </a:p>
        </p:txBody>
      </p:sp>
      <p:sp>
        <p:nvSpPr>
          <p:cNvPr id="4" name="TextBox 3">
            <a:extLst>
              <a:ext uri="{FF2B5EF4-FFF2-40B4-BE49-F238E27FC236}">
                <a16:creationId xmlns:a16="http://schemas.microsoft.com/office/drawing/2014/main" id="{52BE39BD-DB20-43EF-8424-F1679E3E4B79}"/>
              </a:ext>
            </a:extLst>
          </p:cNvPr>
          <p:cNvSpPr txBox="1"/>
          <p:nvPr/>
        </p:nvSpPr>
        <p:spPr>
          <a:xfrm>
            <a:off x="139128" y="1331640"/>
            <a:ext cx="2929832" cy="1938992"/>
          </a:xfrm>
          <a:prstGeom prst="rect">
            <a:avLst/>
          </a:prstGeom>
          <a:noFill/>
          <a:ln>
            <a:solidFill>
              <a:schemeClr val="accent1"/>
            </a:solidFill>
          </a:ln>
        </p:spPr>
        <p:txBody>
          <a:bodyPr wrap="square" rtlCol="0">
            <a:spAutoFit/>
          </a:bodyPr>
          <a:lstStyle/>
          <a:p>
            <a:r>
              <a:rPr lang="en-US" sz="1200" dirty="0"/>
              <a:t>It has been lovely to welcome so many of you into school for our </a:t>
            </a:r>
            <a:r>
              <a:rPr lang="en-US" sz="1200" dirty="0" err="1"/>
              <a:t>maths</a:t>
            </a:r>
            <a:r>
              <a:rPr lang="en-US" sz="1200" dirty="0"/>
              <a:t> drop ins and Macmillan Coffee Morning. I </a:t>
            </a:r>
            <a:r>
              <a:rPr lang="en-US" sz="1200" dirty="0" err="1"/>
              <a:t>realise</a:t>
            </a:r>
            <a:r>
              <a:rPr lang="en-US" sz="1200" dirty="0"/>
              <a:t> how tricky it is to attend things during the school day and we endeavor to share as much information as we can. Please do feel free to contact us if you have any further questions or comments.</a:t>
            </a:r>
          </a:p>
          <a:p>
            <a:r>
              <a:rPr lang="en-US" sz="1200" dirty="0" err="1"/>
              <a:t>Mrs</a:t>
            </a:r>
            <a:r>
              <a:rPr lang="en-US" sz="1200" dirty="0"/>
              <a:t> Santy</a:t>
            </a:r>
          </a:p>
          <a:p>
            <a:r>
              <a:rPr lang="en-US" sz="1200" dirty="0"/>
              <a:t>Headteacher</a:t>
            </a:r>
            <a:endParaRPr lang="en-GB" sz="1200" dirty="0"/>
          </a:p>
        </p:txBody>
      </p:sp>
      <p:sp>
        <p:nvSpPr>
          <p:cNvPr id="6" name="TextBox 5">
            <a:extLst>
              <a:ext uri="{FF2B5EF4-FFF2-40B4-BE49-F238E27FC236}">
                <a16:creationId xmlns:a16="http://schemas.microsoft.com/office/drawing/2014/main" id="{3E4ACE9A-D4D7-44F8-8CFF-80BF93404ADF}"/>
              </a:ext>
            </a:extLst>
          </p:cNvPr>
          <p:cNvSpPr txBox="1"/>
          <p:nvPr/>
        </p:nvSpPr>
        <p:spPr>
          <a:xfrm>
            <a:off x="3068960" y="1238704"/>
            <a:ext cx="3492696" cy="923330"/>
          </a:xfrm>
          <a:prstGeom prst="rect">
            <a:avLst/>
          </a:prstGeom>
          <a:noFill/>
        </p:spPr>
        <p:txBody>
          <a:bodyPr wrap="square" rtlCol="0">
            <a:spAutoFit/>
          </a:bodyPr>
          <a:lstStyle/>
          <a:p>
            <a:r>
              <a:rPr lang="en-US" b="1" dirty="0"/>
              <a:t>Macmillan </a:t>
            </a:r>
          </a:p>
          <a:p>
            <a:r>
              <a:rPr lang="en-US" b="1" dirty="0"/>
              <a:t>Coffee </a:t>
            </a:r>
          </a:p>
          <a:p>
            <a:r>
              <a:rPr lang="en-US" b="1" dirty="0"/>
              <a:t>Morning</a:t>
            </a:r>
            <a:endParaRPr lang="en-GB" b="1" dirty="0"/>
          </a:p>
        </p:txBody>
      </p:sp>
      <p:sp>
        <p:nvSpPr>
          <p:cNvPr id="11" name="TextBox 10">
            <a:extLst>
              <a:ext uri="{FF2B5EF4-FFF2-40B4-BE49-F238E27FC236}">
                <a16:creationId xmlns:a16="http://schemas.microsoft.com/office/drawing/2014/main" id="{9DE98DCD-8FFC-4C2E-92B1-BD7951F35D8D}"/>
              </a:ext>
            </a:extLst>
          </p:cNvPr>
          <p:cNvSpPr txBox="1"/>
          <p:nvPr/>
        </p:nvSpPr>
        <p:spPr>
          <a:xfrm>
            <a:off x="3055562" y="2280826"/>
            <a:ext cx="3600400" cy="830997"/>
          </a:xfrm>
          <a:prstGeom prst="rect">
            <a:avLst/>
          </a:prstGeom>
          <a:noFill/>
        </p:spPr>
        <p:txBody>
          <a:bodyPr wrap="square" rtlCol="0">
            <a:spAutoFit/>
          </a:bodyPr>
          <a:lstStyle/>
          <a:p>
            <a:r>
              <a:rPr lang="en-US" sz="1200" dirty="0"/>
              <a:t>Thank you to everyone who was able to support our Macmillan Coffee Morning. Thank you for your cake and money donations. It was lovely to spend time with those of you who could make today ☺️</a:t>
            </a:r>
            <a:endParaRPr lang="en-GB" sz="1200" dirty="0"/>
          </a:p>
        </p:txBody>
      </p:sp>
      <p:sp>
        <p:nvSpPr>
          <p:cNvPr id="15" name="TextBox 14">
            <a:extLst>
              <a:ext uri="{FF2B5EF4-FFF2-40B4-BE49-F238E27FC236}">
                <a16:creationId xmlns:a16="http://schemas.microsoft.com/office/drawing/2014/main" id="{95643F58-C732-40EE-94B4-A46F1612EA0C}"/>
              </a:ext>
            </a:extLst>
          </p:cNvPr>
          <p:cNvSpPr txBox="1"/>
          <p:nvPr/>
        </p:nvSpPr>
        <p:spPr>
          <a:xfrm>
            <a:off x="3540946" y="3084865"/>
            <a:ext cx="3115016" cy="1969770"/>
          </a:xfrm>
          <a:prstGeom prst="rect">
            <a:avLst/>
          </a:prstGeom>
          <a:noFill/>
          <a:ln>
            <a:solidFill>
              <a:srgbClr val="0070C0"/>
            </a:solidFill>
          </a:ln>
        </p:spPr>
        <p:txBody>
          <a:bodyPr wrap="square" rtlCol="0">
            <a:spAutoFit/>
          </a:bodyPr>
          <a:lstStyle/>
          <a:p>
            <a:r>
              <a:rPr lang="en-US" sz="1400" b="1" dirty="0"/>
              <a:t>Parent Drop-in Sessions</a:t>
            </a:r>
          </a:p>
          <a:p>
            <a:r>
              <a:rPr lang="en-US" sz="1200" dirty="0"/>
              <a:t>Thank you to everyone who has been able to attend our KS1 drop in sessions for </a:t>
            </a:r>
            <a:r>
              <a:rPr lang="en-US" sz="1200" dirty="0" err="1"/>
              <a:t>maths</a:t>
            </a:r>
            <a:r>
              <a:rPr lang="en-US" sz="1200" dirty="0"/>
              <a:t> and phonics. </a:t>
            </a:r>
          </a:p>
          <a:p>
            <a:r>
              <a:rPr lang="en-US" sz="1200" dirty="0"/>
              <a:t>We really value your support and commitment to working together to help your child’s journey at school.</a:t>
            </a:r>
          </a:p>
          <a:p>
            <a:r>
              <a:rPr lang="en-US" sz="1200" dirty="0"/>
              <a:t>If you were unable to attend, further information has been shared on the class dojo pages.</a:t>
            </a:r>
          </a:p>
        </p:txBody>
      </p:sp>
      <p:pic>
        <p:nvPicPr>
          <p:cNvPr id="12" name="Picture 11">
            <a:extLst>
              <a:ext uri="{FF2B5EF4-FFF2-40B4-BE49-F238E27FC236}">
                <a16:creationId xmlns:a16="http://schemas.microsoft.com/office/drawing/2014/main" id="{80C5E745-A431-4B42-A73D-7D549AE92A34}"/>
              </a:ext>
            </a:extLst>
          </p:cNvPr>
          <p:cNvPicPr>
            <a:picLocks noChangeAspect="1"/>
          </p:cNvPicPr>
          <p:nvPr/>
        </p:nvPicPr>
        <p:blipFill>
          <a:blip r:embed="rId3"/>
          <a:stretch>
            <a:fillRect/>
          </a:stretch>
        </p:blipFill>
        <p:spPr>
          <a:xfrm rot="453098">
            <a:off x="5410358" y="1335707"/>
            <a:ext cx="1273329" cy="959873"/>
          </a:xfrm>
          <a:prstGeom prst="rect">
            <a:avLst/>
          </a:prstGeom>
        </p:spPr>
      </p:pic>
      <p:pic>
        <p:nvPicPr>
          <p:cNvPr id="21" name="Picture 20">
            <a:extLst>
              <a:ext uri="{FF2B5EF4-FFF2-40B4-BE49-F238E27FC236}">
                <a16:creationId xmlns:a16="http://schemas.microsoft.com/office/drawing/2014/main" id="{7AAFF461-7A67-459D-AC58-1270C87179E4}"/>
              </a:ext>
            </a:extLst>
          </p:cNvPr>
          <p:cNvPicPr>
            <a:picLocks noChangeAspect="1"/>
          </p:cNvPicPr>
          <p:nvPr/>
        </p:nvPicPr>
        <p:blipFill>
          <a:blip r:embed="rId4"/>
          <a:stretch>
            <a:fillRect/>
          </a:stretch>
        </p:blipFill>
        <p:spPr>
          <a:xfrm rot="20908477">
            <a:off x="4091755" y="1408845"/>
            <a:ext cx="1273329" cy="859211"/>
          </a:xfrm>
          <a:prstGeom prst="rect">
            <a:avLst/>
          </a:prstGeom>
        </p:spPr>
      </p:pic>
      <p:sp>
        <p:nvSpPr>
          <p:cNvPr id="27" name="TextBox 26">
            <a:extLst>
              <a:ext uri="{FF2B5EF4-FFF2-40B4-BE49-F238E27FC236}">
                <a16:creationId xmlns:a16="http://schemas.microsoft.com/office/drawing/2014/main" id="{CA1C0B05-637B-4DCD-B49D-40525FF895C5}"/>
              </a:ext>
            </a:extLst>
          </p:cNvPr>
          <p:cNvSpPr txBox="1"/>
          <p:nvPr/>
        </p:nvSpPr>
        <p:spPr>
          <a:xfrm>
            <a:off x="3870035" y="6422205"/>
            <a:ext cx="2975242" cy="2185214"/>
          </a:xfrm>
          <a:prstGeom prst="rect">
            <a:avLst/>
          </a:prstGeom>
          <a:noFill/>
        </p:spPr>
        <p:txBody>
          <a:bodyPr wrap="square" rtlCol="0">
            <a:spAutoFit/>
          </a:bodyPr>
          <a:lstStyle/>
          <a:p>
            <a:r>
              <a:rPr lang="en-US" sz="1600" b="1" dirty="0"/>
              <a:t>SEND support</a:t>
            </a:r>
          </a:p>
          <a:p>
            <a:r>
              <a:rPr lang="en-US" sz="1200" dirty="0"/>
              <a:t>As you are aware, we are going through a significant period of change and development. </a:t>
            </a:r>
            <a:r>
              <a:rPr lang="en-US" sz="1200" dirty="0" err="1"/>
              <a:t>Mrs</a:t>
            </a:r>
            <a:r>
              <a:rPr lang="en-US" sz="1200" dirty="0"/>
              <a:t> Hobbs and </a:t>
            </a:r>
            <a:r>
              <a:rPr lang="en-US" sz="1200" dirty="0" err="1"/>
              <a:t>Mrs</a:t>
            </a:r>
            <a:r>
              <a:rPr lang="en-US" sz="1200" dirty="0"/>
              <a:t> Santy are working hard behind the scenes to ensure that everything is in place for your children. If you have any concerns, </a:t>
            </a:r>
            <a:r>
              <a:rPr lang="en-US" sz="1200" dirty="0" err="1"/>
              <a:t>Mrs</a:t>
            </a:r>
            <a:r>
              <a:rPr lang="en-US" sz="1200" dirty="0"/>
              <a:t> Hobbs will be available during parents evening for you to speak to.</a:t>
            </a:r>
          </a:p>
          <a:p>
            <a:r>
              <a:rPr lang="en-US" sz="1200" dirty="0"/>
              <a:t>Many thanks for your patience and continued support.</a:t>
            </a:r>
            <a:endParaRPr lang="en-GB" sz="1200" dirty="0"/>
          </a:p>
        </p:txBody>
      </p:sp>
      <p:pic>
        <p:nvPicPr>
          <p:cNvPr id="28" name="Picture 27">
            <a:extLst>
              <a:ext uri="{FF2B5EF4-FFF2-40B4-BE49-F238E27FC236}">
                <a16:creationId xmlns:a16="http://schemas.microsoft.com/office/drawing/2014/main" id="{27AA18E5-896D-406C-BFC2-3D745E3B2E32}"/>
              </a:ext>
            </a:extLst>
          </p:cNvPr>
          <p:cNvPicPr>
            <a:picLocks noChangeAspect="1"/>
          </p:cNvPicPr>
          <p:nvPr/>
        </p:nvPicPr>
        <p:blipFill>
          <a:blip r:embed="rId5"/>
          <a:stretch>
            <a:fillRect/>
          </a:stretch>
        </p:blipFill>
        <p:spPr>
          <a:xfrm rot="809140">
            <a:off x="5070081" y="4965362"/>
            <a:ext cx="1447428" cy="1546116"/>
          </a:xfrm>
          <a:prstGeom prst="rect">
            <a:avLst/>
          </a:prstGeom>
        </p:spPr>
      </p:pic>
      <p:pic>
        <p:nvPicPr>
          <p:cNvPr id="29" name="Picture 28">
            <a:extLst>
              <a:ext uri="{FF2B5EF4-FFF2-40B4-BE49-F238E27FC236}">
                <a16:creationId xmlns:a16="http://schemas.microsoft.com/office/drawing/2014/main" id="{9645598A-C9DF-48E5-A78C-9836C4911232}"/>
              </a:ext>
            </a:extLst>
          </p:cNvPr>
          <p:cNvPicPr>
            <a:picLocks noChangeAspect="1"/>
          </p:cNvPicPr>
          <p:nvPr/>
        </p:nvPicPr>
        <p:blipFill>
          <a:blip r:embed="rId6"/>
          <a:stretch>
            <a:fillRect/>
          </a:stretch>
        </p:blipFill>
        <p:spPr>
          <a:xfrm rot="20650281">
            <a:off x="3355571" y="5020608"/>
            <a:ext cx="1479251" cy="1247297"/>
          </a:xfrm>
          <a:prstGeom prst="rect">
            <a:avLst/>
          </a:prstGeom>
        </p:spPr>
      </p:pic>
      <p:sp>
        <p:nvSpPr>
          <p:cNvPr id="30" name="TextBox 29">
            <a:extLst>
              <a:ext uri="{FF2B5EF4-FFF2-40B4-BE49-F238E27FC236}">
                <a16:creationId xmlns:a16="http://schemas.microsoft.com/office/drawing/2014/main" id="{89CB3338-00A4-4E24-8C87-174D714C36CA}"/>
              </a:ext>
            </a:extLst>
          </p:cNvPr>
          <p:cNvSpPr txBox="1"/>
          <p:nvPr/>
        </p:nvSpPr>
        <p:spPr>
          <a:xfrm>
            <a:off x="101153" y="3395255"/>
            <a:ext cx="3382739" cy="2954655"/>
          </a:xfrm>
          <a:prstGeom prst="rect">
            <a:avLst/>
          </a:prstGeom>
          <a:noFill/>
        </p:spPr>
        <p:txBody>
          <a:bodyPr wrap="square" rtlCol="0">
            <a:spAutoFit/>
          </a:bodyPr>
          <a:lstStyle/>
          <a:p>
            <a:r>
              <a:rPr lang="en-US" b="1" dirty="0"/>
              <a:t>PARKING</a:t>
            </a:r>
          </a:p>
          <a:p>
            <a:r>
              <a:rPr lang="en-US" sz="1400" dirty="0"/>
              <a:t>Can we please kindly ask that you do not park on Hazel Grove or </a:t>
            </a:r>
            <a:r>
              <a:rPr lang="en-US" sz="1400" dirty="0" err="1"/>
              <a:t>Blackfordby</a:t>
            </a:r>
            <a:r>
              <a:rPr lang="en-US" sz="1400" dirty="0"/>
              <a:t> Lane near the school. There have been numerous complaints from residents and a number of recent incidents where adults and children have nearly been hit. We ask that you park safely further away from school. Parking is available behind the shops. </a:t>
            </a:r>
          </a:p>
          <a:p>
            <a:r>
              <a:rPr lang="en-US" sz="1400" dirty="0"/>
              <a:t>Our school council will be monitoring and developing ideas to help encourage this safe parking so we hope you will support them to see a difference from Monday. </a:t>
            </a:r>
            <a:endParaRPr lang="en-GB" sz="1400" dirty="0"/>
          </a:p>
        </p:txBody>
      </p:sp>
      <p:pic>
        <p:nvPicPr>
          <p:cNvPr id="31" name="Picture 30">
            <a:extLst>
              <a:ext uri="{FF2B5EF4-FFF2-40B4-BE49-F238E27FC236}">
                <a16:creationId xmlns:a16="http://schemas.microsoft.com/office/drawing/2014/main" id="{7A660777-5B6A-4DF8-BC29-95563B0D5A78}"/>
              </a:ext>
            </a:extLst>
          </p:cNvPr>
          <p:cNvPicPr>
            <a:picLocks noChangeAspect="1"/>
          </p:cNvPicPr>
          <p:nvPr/>
        </p:nvPicPr>
        <p:blipFill>
          <a:blip r:embed="rId7"/>
          <a:stretch>
            <a:fillRect/>
          </a:stretch>
        </p:blipFill>
        <p:spPr>
          <a:xfrm>
            <a:off x="1706200" y="2922713"/>
            <a:ext cx="1268992" cy="791927"/>
          </a:xfrm>
          <a:prstGeom prst="rect">
            <a:avLst/>
          </a:prstGeom>
        </p:spPr>
      </p:pic>
      <p:sp>
        <p:nvSpPr>
          <p:cNvPr id="33" name="TextBox 32">
            <a:extLst>
              <a:ext uri="{FF2B5EF4-FFF2-40B4-BE49-F238E27FC236}">
                <a16:creationId xmlns:a16="http://schemas.microsoft.com/office/drawing/2014/main" id="{A470AC83-7E5E-41C3-B201-9F25D632A360}"/>
              </a:ext>
            </a:extLst>
          </p:cNvPr>
          <p:cNvSpPr txBox="1"/>
          <p:nvPr/>
        </p:nvSpPr>
        <p:spPr>
          <a:xfrm>
            <a:off x="143612" y="6470609"/>
            <a:ext cx="3726423" cy="2092881"/>
          </a:xfrm>
          <a:prstGeom prst="rect">
            <a:avLst/>
          </a:prstGeom>
          <a:noFill/>
          <a:ln>
            <a:solidFill>
              <a:srgbClr val="0070C0"/>
            </a:solidFill>
          </a:ln>
        </p:spPr>
        <p:txBody>
          <a:bodyPr wrap="square" rtlCol="0">
            <a:spAutoFit/>
          </a:bodyPr>
          <a:lstStyle/>
          <a:p>
            <a:r>
              <a:rPr lang="en-US" b="1" dirty="0"/>
              <a:t>Parent Survey</a:t>
            </a:r>
          </a:p>
          <a:p>
            <a:r>
              <a:rPr lang="en-US" sz="1400" dirty="0"/>
              <a:t>Thank-you to those of you who took the time to complete our parent survey at the end of the summer term. </a:t>
            </a:r>
          </a:p>
          <a:p>
            <a:r>
              <a:rPr lang="en-US" sz="1400" dirty="0"/>
              <a:t>We are pleased to share that the results were positive and points raised, will be considered and addressed. If comments made were more personal to your own child, please feel free to contact us to discuss in more depth.</a:t>
            </a:r>
            <a:endParaRPr lang="en-GB" sz="1400" dirty="0"/>
          </a:p>
        </p:txBody>
      </p:sp>
      <p:pic>
        <p:nvPicPr>
          <p:cNvPr id="5" name="Picture 4">
            <a:extLst>
              <a:ext uri="{FF2B5EF4-FFF2-40B4-BE49-F238E27FC236}">
                <a16:creationId xmlns:a16="http://schemas.microsoft.com/office/drawing/2014/main" id="{7915300E-8802-4951-9FDE-0B6CEACD8424}"/>
              </a:ext>
            </a:extLst>
          </p:cNvPr>
          <p:cNvPicPr>
            <a:picLocks noChangeAspect="1"/>
          </p:cNvPicPr>
          <p:nvPr/>
        </p:nvPicPr>
        <p:blipFill>
          <a:blip r:embed="rId8"/>
          <a:stretch>
            <a:fillRect/>
          </a:stretch>
        </p:blipFill>
        <p:spPr>
          <a:xfrm>
            <a:off x="1784732" y="6294255"/>
            <a:ext cx="580653" cy="495130"/>
          </a:xfrm>
          <a:prstGeom prst="rect">
            <a:avLst/>
          </a:prstGeom>
        </p:spPr>
      </p:pic>
    </p:spTree>
    <p:extLst>
      <p:ext uri="{BB962C8B-B14F-4D97-AF65-F5344CB8AC3E}">
        <p14:creationId xmlns:p14="http://schemas.microsoft.com/office/powerpoint/2010/main" val="3321015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3C49E5D-6C30-4F2C-BAC4-60BFBDD3A8B3}"/>
              </a:ext>
            </a:extLst>
          </p:cNvPr>
          <p:cNvPicPr>
            <a:picLocks noChangeAspect="1"/>
          </p:cNvPicPr>
          <p:nvPr/>
        </p:nvPicPr>
        <p:blipFill>
          <a:blip r:embed="rId2"/>
          <a:stretch>
            <a:fillRect/>
          </a:stretch>
        </p:blipFill>
        <p:spPr>
          <a:xfrm>
            <a:off x="4319298" y="1280775"/>
            <a:ext cx="2362200" cy="7245844"/>
          </a:xfrm>
          <a:prstGeom prst="rect">
            <a:avLst/>
          </a:prstGeom>
        </p:spPr>
      </p:pic>
      <p:sp>
        <p:nvSpPr>
          <p:cNvPr id="2" name="Rectangle 1"/>
          <p:cNvSpPr/>
          <p:nvPr/>
        </p:nvSpPr>
        <p:spPr>
          <a:xfrm>
            <a:off x="145377" y="35496"/>
            <a:ext cx="6595991" cy="12241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0" descr="Final_logo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656" y="151470"/>
            <a:ext cx="99060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124744" y="355176"/>
            <a:ext cx="5445224" cy="584775"/>
          </a:xfrm>
          <a:prstGeom prst="rect">
            <a:avLst/>
          </a:prstGeom>
          <a:noFill/>
        </p:spPr>
        <p:txBody>
          <a:bodyPr wrap="square" rtlCol="0">
            <a:spAutoFit/>
          </a:bodyPr>
          <a:lstStyle/>
          <a:p>
            <a:pPr algn="ctr"/>
            <a:r>
              <a:rPr lang="en-GB" sz="3200" b="1" dirty="0">
                <a:solidFill>
                  <a:schemeClr val="bg1"/>
                </a:solidFill>
              </a:rPr>
              <a:t>Diary Dates</a:t>
            </a:r>
          </a:p>
        </p:txBody>
      </p:sp>
      <p:sp>
        <p:nvSpPr>
          <p:cNvPr id="8" name="Rectangle 7"/>
          <p:cNvSpPr/>
          <p:nvPr/>
        </p:nvSpPr>
        <p:spPr>
          <a:xfrm>
            <a:off x="139298" y="8820472"/>
            <a:ext cx="6602069" cy="288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648072" y="8799329"/>
            <a:ext cx="5445224" cy="584775"/>
          </a:xfrm>
          <a:prstGeom prst="rect">
            <a:avLst/>
          </a:prstGeom>
          <a:noFill/>
        </p:spPr>
        <p:txBody>
          <a:bodyPr wrap="square" rtlCol="0">
            <a:spAutoFit/>
          </a:bodyPr>
          <a:lstStyle/>
          <a:p>
            <a:pPr algn="ctr"/>
            <a:r>
              <a:rPr lang="en-GB" sz="1600" b="1" i="1" dirty="0">
                <a:solidFill>
                  <a:schemeClr val="bg1"/>
                </a:solidFill>
              </a:rPr>
              <a:t>LEARNING TOGETHER</a:t>
            </a:r>
          </a:p>
          <a:p>
            <a:pPr algn="ctr"/>
            <a:endParaRPr lang="en-GB" sz="1600" b="1" i="1" dirty="0">
              <a:solidFill>
                <a:schemeClr val="bg1"/>
              </a:solidFill>
            </a:endParaRPr>
          </a:p>
        </p:txBody>
      </p:sp>
      <p:sp>
        <p:nvSpPr>
          <p:cNvPr id="12" name="Text Box 56"/>
          <p:cNvSpPr txBox="1">
            <a:spLocks noChangeArrowheads="1"/>
          </p:cNvSpPr>
          <p:nvPr/>
        </p:nvSpPr>
        <p:spPr bwMode="auto">
          <a:xfrm>
            <a:off x="-230796" y="1432577"/>
            <a:ext cx="44386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1200" b="1" dirty="0"/>
              <a:t>	</a:t>
            </a:r>
            <a:r>
              <a:rPr lang="en-GB" altLang="en-US" sz="1400" b="1" dirty="0"/>
              <a:t>DATES FOR YOUR DIARY:</a:t>
            </a:r>
            <a:endParaRPr lang="en-GB" altLang="en-US" sz="1000" b="1" dirty="0"/>
          </a:p>
        </p:txBody>
      </p:sp>
      <p:sp>
        <p:nvSpPr>
          <p:cNvPr id="14" name="Rectangle 13"/>
          <p:cNvSpPr/>
          <p:nvPr/>
        </p:nvSpPr>
        <p:spPr>
          <a:xfrm>
            <a:off x="157988" y="1392416"/>
            <a:ext cx="3728211" cy="74383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B3F34539-9A96-4438-9B94-79899E245B70}"/>
              </a:ext>
            </a:extLst>
          </p:cNvPr>
          <p:cNvSpPr txBox="1"/>
          <p:nvPr/>
        </p:nvSpPr>
        <p:spPr>
          <a:xfrm>
            <a:off x="3839396" y="4638186"/>
            <a:ext cx="864096" cy="2246769"/>
          </a:xfrm>
          <a:prstGeom prst="rect">
            <a:avLst/>
          </a:prstGeom>
          <a:noFill/>
        </p:spPr>
        <p:txBody>
          <a:bodyPr wrap="square" rtlCol="0">
            <a:spAutoFit/>
          </a:bodyPr>
          <a:lstStyle/>
          <a:p>
            <a:pPr algn="ctr"/>
            <a:r>
              <a:rPr lang="en-US" sz="1000" b="1" i="1" dirty="0">
                <a:solidFill>
                  <a:srgbClr val="FF0000"/>
                </a:solidFill>
              </a:rPr>
              <a:t>If you have changed your email address, telephone number or moved house, don’t forget to let us know so our school records remain up-to-date!</a:t>
            </a:r>
            <a:endParaRPr lang="en-GB" sz="1000" b="1" i="1" dirty="0">
              <a:solidFill>
                <a:srgbClr val="FF0000"/>
              </a:solidFill>
            </a:endParaRPr>
          </a:p>
        </p:txBody>
      </p:sp>
      <p:sp>
        <p:nvSpPr>
          <p:cNvPr id="6" name="TextBox 5">
            <a:extLst>
              <a:ext uri="{FF2B5EF4-FFF2-40B4-BE49-F238E27FC236}">
                <a16:creationId xmlns:a16="http://schemas.microsoft.com/office/drawing/2014/main" id="{5E4576F8-B659-4985-ABE2-C1CDD14938A3}"/>
              </a:ext>
            </a:extLst>
          </p:cNvPr>
          <p:cNvSpPr txBox="1"/>
          <p:nvPr/>
        </p:nvSpPr>
        <p:spPr>
          <a:xfrm>
            <a:off x="176502" y="1586465"/>
            <a:ext cx="3907429" cy="7109639"/>
          </a:xfrm>
          <a:prstGeom prst="rect">
            <a:avLst/>
          </a:prstGeom>
          <a:noFill/>
        </p:spPr>
        <p:txBody>
          <a:bodyPr wrap="square" rtlCol="0">
            <a:spAutoFit/>
          </a:bodyPr>
          <a:lstStyle/>
          <a:p>
            <a:pPr>
              <a:tabLst>
                <a:tab pos="895350" algn="l"/>
                <a:tab pos="1619250" algn="l"/>
              </a:tabLst>
            </a:pPr>
            <a:r>
              <a:rPr lang="en-US" sz="800" b="1" dirty="0"/>
              <a:t>SEPTEMBER</a:t>
            </a:r>
          </a:p>
          <a:p>
            <a:pPr>
              <a:tabLst>
                <a:tab pos="895350" algn="l"/>
                <a:tab pos="1619250" algn="l"/>
              </a:tabLst>
            </a:pPr>
            <a:r>
              <a:rPr lang="en-US" sz="800" dirty="0"/>
              <a:t>Saturday 28</a:t>
            </a:r>
            <a:r>
              <a:rPr lang="en-US" sz="800" baseline="30000" dirty="0"/>
              <a:t>th</a:t>
            </a:r>
            <a:r>
              <a:rPr lang="en-US" sz="800" dirty="0"/>
              <a:t> 	New Starters	2025 Intake Open Day (11.30am – 1pm)</a:t>
            </a:r>
          </a:p>
          <a:p>
            <a:pPr>
              <a:tabLst>
                <a:tab pos="895350" algn="l"/>
                <a:tab pos="1619250" algn="l"/>
              </a:tabLst>
            </a:pPr>
            <a:r>
              <a:rPr lang="en-US" sz="800" b="1" dirty="0"/>
              <a:t>OCTOBER</a:t>
            </a:r>
            <a:r>
              <a:rPr lang="en-US" sz="800" dirty="0"/>
              <a:t>	</a:t>
            </a:r>
          </a:p>
          <a:p>
            <a:pPr>
              <a:tabLst>
                <a:tab pos="895350" algn="l"/>
                <a:tab pos="1619250" algn="l"/>
              </a:tabLst>
            </a:pPr>
            <a:r>
              <a:rPr lang="en-US" sz="800" dirty="0"/>
              <a:t>Tuesday 1</a:t>
            </a:r>
            <a:r>
              <a:rPr lang="en-US" sz="800" baseline="30000" dirty="0"/>
              <a:t>st</a:t>
            </a:r>
            <a:r>
              <a:rPr lang="en-US" sz="800" dirty="0"/>
              <a:t>	</a:t>
            </a:r>
            <a:r>
              <a:rPr lang="en-US" sz="800" dirty="0">
                <a:solidFill>
                  <a:srgbClr val="FF0000"/>
                </a:solidFill>
              </a:rPr>
              <a:t>Year 5/6	NWLSSP Tag Rugby (selected children)</a:t>
            </a:r>
          </a:p>
          <a:p>
            <a:pPr>
              <a:tabLst>
                <a:tab pos="895350" algn="l"/>
                <a:tab pos="1619250" algn="l"/>
              </a:tabLst>
            </a:pPr>
            <a:r>
              <a:rPr lang="en-US" sz="800" dirty="0">
                <a:solidFill>
                  <a:srgbClr val="FF0000"/>
                </a:solidFill>
              </a:rPr>
              <a:t>	Year 6	2.45pm Class Assembly</a:t>
            </a:r>
          </a:p>
          <a:p>
            <a:pPr>
              <a:tabLst>
                <a:tab pos="895350" algn="l"/>
                <a:tab pos="1619250" algn="l"/>
              </a:tabLst>
            </a:pPr>
            <a:r>
              <a:rPr lang="en-US" sz="800" dirty="0"/>
              <a:t>Wednesday 2nd	Year 4	Swimming</a:t>
            </a:r>
          </a:p>
          <a:p>
            <a:pPr>
              <a:tabLst>
                <a:tab pos="895350" algn="l"/>
                <a:tab pos="1619250" algn="l"/>
              </a:tabLst>
            </a:pPr>
            <a:r>
              <a:rPr lang="en-US" sz="800" dirty="0"/>
              <a:t>	All	Parents online IT safety session (4-4.45)</a:t>
            </a:r>
          </a:p>
          <a:p>
            <a:pPr>
              <a:tabLst>
                <a:tab pos="895350" algn="l"/>
                <a:tab pos="1619250" algn="l"/>
              </a:tabLst>
            </a:pPr>
            <a:r>
              <a:rPr lang="en-US" sz="800" dirty="0"/>
              <a:t>Thursday 3</a:t>
            </a:r>
            <a:r>
              <a:rPr lang="en-US" sz="800" baseline="30000" dirty="0"/>
              <a:t>rd</a:t>
            </a:r>
            <a:r>
              <a:rPr lang="en-US" sz="800" dirty="0"/>
              <a:t> 	Year 1	Reading Drop In (8.45am)</a:t>
            </a:r>
          </a:p>
          <a:p>
            <a:pPr>
              <a:tabLst>
                <a:tab pos="895350" algn="l"/>
                <a:tab pos="1619250" algn="l"/>
              </a:tabLst>
            </a:pPr>
            <a:r>
              <a:rPr lang="en-US" sz="800" dirty="0"/>
              <a:t>	Years 1-6	Ashby RFC Rugby Taster sessions</a:t>
            </a:r>
          </a:p>
          <a:p>
            <a:pPr>
              <a:tabLst>
                <a:tab pos="895350" algn="l"/>
                <a:tab pos="1619250" algn="l"/>
              </a:tabLst>
            </a:pPr>
            <a:r>
              <a:rPr lang="en-US" sz="800" dirty="0"/>
              <a:t>	Year 6	Ashby School Open Evening (5pm)</a:t>
            </a:r>
          </a:p>
          <a:p>
            <a:pPr>
              <a:tabLst>
                <a:tab pos="895350" algn="l"/>
                <a:tab pos="1619250" algn="l"/>
              </a:tabLst>
            </a:pPr>
            <a:r>
              <a:rPr lang="en-US" sz="800" dirty="0"/>
              <a:t>Saturday 5</a:t>
            </a:r>
            <a:r>
              <a:rPr lang="en-US" sz="800" baseline="30000" dirty="0"/>
              <a:t>th</a:t>
            </a:r>
            <a:r>
              <a:rPr lang="en-US" sz="800" dirty="0"/>
              <a:t>	Selected	Wind in the Willows, Loughborough Town Hall</a:t>
            </a:r>
          </a:p>
          <a:p>
            <a:pPr>
              <a:tabLst>
                <a:tab pos="895350" algn="l"/>
                <a:tab pos="1619250" algn="l"/>
              </a:tabLst>
            </a:pPr>
            <a:r>
              <a:rPr lang="en-US" sz="800" dirty="0"/>
              <a:t>Monday 7</a:t>
            </a:r>
            <a:r>
              <a:rPr lang="en-US" sz="800" baseline="30000" dirty="0"/>
              <a:t>th</a:t>
            </a:r>
            <a:r>
              <a:rPr lang="en-US" sz="800" dirty="0"/>
              <a:t>	New Starters	Opening evening (5pm)</a:t>
            </a:r>
          </a:p>
          <a:p>
            <a:pPr>
              <a:tabLst>
                <a:tab pos="895350" algn="l"/>
                <a:tab pos="1619250" algn="l"/>
              </a:tabLst>
            </a:pPr>
            <a:r>
              <a:rPr lang="en-US" sz="800" dirty="0"/>
              <a:t>Tuesday 8</a:t>
            </a:r>
            <a:r>
              <a:rPr lang="en-US" sz="800" baseline="30000" dirty="0"/>
              <a:t>th</a:t>
            </a:r>
            <a:r>
              <a:rPr lang="en-US" sz="800" dirty="0"/>
              <a:t>	All	School photographs</a:t>
            </a:r>
          </a:p>
          <a:p>
            <a:pPr>
              <a:tabLst>
                <a:tab pos="895350" algn="l"/>
                <a:tab pos="1619250" algn="l"/>
              </a:tabLst>
            </a:pPr>
            <a:r>
              <a:rPr lang="en-US" sz="800" dirty="0"/>
              <a:t>	5/6	NWLSSP Girls Football (selected children)</a:t>
            </a:r>
          </a:p>
          <a:p>
            <a:pPr>
              <a:tabLst>
                <a:tab pos="895350" algn="l"/>
                <a:tab pos="1619250" algn="l"/>
              </a:tabLst>
            </a:pPr>
            <a:r>
              <a:rPr lang="en-US" sz="800" dirty="0"/>
              <a:t>Wednesday 9</a:t>
            </a:r>
            <a:r>
              <a:rPr lang="en-US" sz="800" baseline="30000" dirty="0"/>
              <a:t>th</a:t>
            </a:r>
            <a:r>
              <a:rPr lang="en-US" sz="800" dirty="0"/>
              <a:t>	Year 4	Swimming</a:t>
            </a:r>
          </a:p>
          <a:p>
            <a:pPr>
              <a:tabLst>
                <a:tab pos="895350" algn="l"/>
                <a:tab pos="1619250" algn="l"/>
              </a:tabLst>
            </a:pPr>
            <a:r>
              <a:rPr lang="en-US" sz="800" dirty="0"/>
              <a:t>	EYFS/Y1/Y2	Harvest Celebration (9.30am)</a:t>
            </a:r>
          </a:p>
          <a:p>
            <a:pPr>
              <a:tabLst>
                <a:tab pos="895350" algn="l"/>
                <a:tab pos="1619250" algn="l"/>
              </a:tabLst>
            </a:pPr>
            <a:r>
              <a:rPr lang="en-US" sz="800" dirty="0"/>
              <a:t>Thursday 10</a:t>
            </a:r>
            <a:r>
              <a:rPr lang="en-US" sz="800" baseline="30000" dirty="0"/>
              <a:t>th</a:t>
            </a:r>
            <a:r>
              <a:rPr lang="en-US" sz="800" dirty="0"/>
              <a:t>	Year 6	Reading Drop In (8.45am)	</a:t>
            </a:r>
          </a:p>
          <a:p>
            <a:pPr>
              <a:tabLst>
                <a:tab pos="895350" algn="l"/>
                <a:tab pos="1619250" algn="l"/>
              </a:tabLst>
            </a:pPr>
            <a:r>
              <a:rPr lang="en-US" sz="800" dirty="0"/>
              <a:t>Monday 14</a:t>
            </a:r>
            <a:r>
              <a:rPr lang="en-US" sz="800" baseline="30000" dirty="0"/>
              <a:t>th</a:t>
            </a:r>
            <a:r>
              <a:rPr lang="en-US" sz="800" dirty="0"/>
              <a:t>	All	Parents evening (3.30 – 6pm)</a:t>
            </a:r>
          </a:p>
          <a:p>
            <a:pPr>
              <a:tabLst>
                <a:tab pos="895350" algn="l"/>
                <a:tab pos="1619250" algn="l"/>
              </a:tabLst>
            </a:pPr>
            <a:r>
              <a:rPr lang="en-US" sz="800" dirty="0"/>
              <a:t>Wednesday 16</a:t>
            </a:r>
            <a:r>
              <a:rPr lang="en-US" sz="800" baseline="30000" dirty="0"/>
              <a:t>th</a:t>
            </a:r>
            <a:r>
              <a:rPr lang="en-US" sz="800" dirty="0"/>
              <a:t>	All	Parents evening (3.30 – 6pm)</a:t>
            </a:r>
          </a:p>
          <a:p>
            <a:pPr>
              <a:tabLst>
                <a:tab pos="895350" algn="l"/>
                <a:tab pos="1619250" algn="l"/>
              </a:tabLst>
            </a:pPr>
            <a:r>
              <a:rPr lang="en-US" sz="800" dirty="0"/>
              <a:t>	Year 4	Swimming (last session)</a:t>
            </a:r>
          </a:p>
          <a:p>
            <a:pPr>
              <a:tabLst>
                <a:tab pos="895350" algn="l"/>
                <a:tab pos="1619250" algn="l"/>
              </a:tabLst>
            </a:pPr>
            <a:r>
              <a:rPr lang="en-US" sz="800" dirty="0"/>
              <a:t>Friday 18</a:t>
            </a:r>
            <a:r>
              <a:rPr lang="en-US" sz="800" baseline="30000" dirty="0"/>
              <a:t>th</a:t>
            </a:r>
            <a:r>
              <a:rPr lang="en-US" sz="800" dirty="0"/>
              <a:t> 	All	Show Racism the Red Card Day</a:t>
            </a:r>
          </a:p>
          <a:p>
            <a:pPr>
              <a:tabLst>
                <a:tab pos="895350" algn="l"/>
                <a:tab pos="1619250" algn="l"/>
              </a:tabLst>
            </a:pPr>
            <a:r>
              <a:rPr lang="en-US" sz="800" b="1" i="1" dirty="0"/>
              <a:t>Half term:  21</a:t>
            </a:r>
            <a:r>
              <a:rPr lang="en-US" sz="800" b="1" i="1" baseline="30000" dirty="0"/>
              <a:t>st</a:t>
            </a:r>
            <a:r>
              <a:rPr lang="en-US" sz="800" b="1" i="1" dirty="0"/>
              <a:t> October – 25</a:t>
            </a:r>
            <a:r>
              <a:rPr lang="en-US" sz="800" b="1" i="1" baseline="30000" dirty="0"/>
              <a:t>th</a:t>
            </a:r>
            <a:r>
              <a:rPr lang="en-US" sz="800" b="1" i="1" dirty="0"/>
              <a:t> October</a:t>
            </a:r>
          </a:p>
          <a:p>
            <a:pPr>
              <a:tabLst>
                <a:tab pos="895350" algn="l"/>
                <a:tab pos="1619250" algn="l"/>
              </a:tabLst>
            </a:pPr>
            <a:r>
              <a:rPr lang="en-US" sz="800" dirty="0"/>
              <a:t>Monday 28</a:t>
            </a:r>
            <a:r>
              <a:rPr lang="en-US" sz="800" baseline="30000" dirty="0"/>
              <a:t>th</a:t>
            </a:r>
            <a:r>
              <a:rPr lang="en-US" sz="800" dirty="0"/>
              <a:t> 	All	Back to School</a:t>
            </a:r>
          </a:p>
          <a:p>
            <a:pPr>
              <a:tabLst>
                <a:tab pos="895350" algn="l"/>
                <a:tab pos="1619250" algn="l"/>
              </a:tabLst>
            </a:pPr>
            <a:r>
              <a:rPr lang="en-US" sz="800" dirty="0"/>
              <a:t>Wednesday 30</a:t>
            </a:r>
            <a:r>
              <a:rPr lang="en-US" sz="800" baseline="30000" dirty="0"/>
              <a:t>th</a:t>
            </a:r>
            <a:r>
              <a:rPr lang="en-US" sz="800" dirty="0"/>
              <a:t>	Year 5/6	Swimming lessons for non-swimmers</a:t>
            </a:r>
          </a:p>
          <a:p>
            <a:pPr>
              <a:tabLst>
                <a:tab pos="895350" algn="l"/>
                <a:tab pos="1619250" algn="l"/>
              </a:tabLst>
            </a:pPr>
            <a:r>
              <a:rPr lang="en-US" sz="800" b="1" dirty="0"/>
              <a:t>NOVEMBER</a:t>
            </a:r>
          </a:p>
          <a:p>
            <a:pPr>
              <a:tabLst>
                <a:tab pos="895350" algn="l"/>
                <a:tab pos="1619250" algn="l"/>
              </a:tabLst>
            </a:pPr>
            <a:r>
              <a:rPr lang="en-US" sz="800" dirty="0"/>
              <a:t>Monday 4</a:t>
            </a:r>
            <a:r>
              <a:rPr lang="en-US" sz="800" baseline="30000" dirty="0"/>
              <a:t>th</a:t>
            </a:r>
            <a:r>
              <a:rPr lang="en-US" sz="800" dirty="0"/>
              <a:t>	All	Inset day – SCHOOL CLOSED</a:t>
            </a:r>
          </a:p>
          <a:p>
            <a:pPr>
              <a:tabLst>
                <a:tab pos="895350" algn="l"/>
                <a:tab pos="1619250" algn="l"/>
              </a:tabLst>
            </a:pPr>
            <a:r>
              <a:rPr lang="en-US" sz="800" dirty="0"/>
              <a:t>Wednesday 6</a:t>
            </a:r>
            <a:r>
              <a:rPr lang="en-US" sz="800" baseline="30000" dirty="0"/>
              <a:t>th</a:t>
            </a:r>
            <a:r>
              <a:rPr lang="en-US" sz="800" dirty="0"/>
              <a:t> 	Year 5/6	Swimming lessons for non-swimmers</a:t>
            </a:r>
          </a:p>
          <a:p>
            <a:pPr>
              <a:tabLst>
                <a:tab pos="895350" algn="l"/>
                <a:tab pos="1619250" algn="l"/>
              </a:tabLst>
            </a:pPr>
            <a:r>
              <a:rPr lang="en-US" sz="800" dirty="0"/>
              <a:t>	EYFS	Stay and Play Session (2.30pm)</a:t>
            </a:r>
          </a:p>
          <a:p>
            <a:pPr>
              <a:tabLst>
                <a:tab pos="895350" algn="l"/>
                <a:tab pos="1619250" algn="l"/>
              </a:tabLst>
            </a:pPr>
            <a:r>
              <a:rPr lang="en-US" sz="800" dirty="0"/>
              <a:t>Friday 8</a:t>
            </a:r>
            <a:r>
              <a:rPr lang="en-US" sz="800" baseline="30000" dirty="0"/>
              <a:t>th</a:t>
            </a:r>
            <a:r>
              <a:rPr lang="en-US" sz="800" dirty="0"/>
              <a:t>	All	Great Athletes Visit – Sponsored event and 			Paralympian visit</a:t>
            </a:r>
          </a:p>
          <a:p>
            <a:pPr>
              <a:tabLst>
                <a:tab pos="895350" algn="l"/>
                <a:tab pos="1619250" algn="l"/>
              </a:tabLst>
            </a:pPr>
            <a:r>
              <a:rPr lang="en-US" sz="800" dirty="0"/>
              <a:t>Thursday 7</a:t>
            </a:r>
            <a:r>
              <a:rPr lang="en-US" sz="800" baseline="30000" dirty="0"/>
              <a:t>th</a:t>
            </a:r>
            <a:r>
              <a:rPr lang="en-US" sz="800" dirty="0"/>
              <a:t>	Year 3	Reading Drop In (8.45am)</a:t>
            </a:r>
          </a:p>
          <a:p>
            <a:pPr>
              <a:tabLst>
                <a:tab pos="895350" algn="l"/>
                <a:tab pos="1619250" algn="l"/>
              </a:tabLst>
            </a:pPr>
            <a:r>
              <a:rPr lang="en-US" sz="800" dirty="0"/>
              <a:t>Saturday 9</a:t>
            </a:r>
            <a:r>
              <a:rPr lang="en-US" sz="800" baseline="30000" dirty="0"/>
              <a:t>th</a:t>
            </a:r>
            <a:r>
              <a:rPr lang="en-US" sz="800" dirty="0"/>
              <a:t>	All	NWL Cross County – Sir John Moore</a:t>
            </a:r>
          </a:p>
          <a:p>
            <a:pPr>
              <a:tabLst>
                <a:tab pos="895350" algn="l"/>
                <a:tab pos="1619250" algn="l"/>
              </a:tabLst>
            </a:pPr>
            <a:r>
              <a:rPr lang="en-US" sz="800" dirty="0"/>
              <a:t>Monday 11</a:t>
            </a:r>
            <a:r>
              <a:rPr lang="en-US" sz="800" baseline="30000" dirty="0"/>
              <a:t>th</a:t>
            </a:r>
            <a:r>
              <a:rPr lang="en-US" sz="800" dirty="0"/>
              <a:t>	All	Flu </a:t>
            </a:r>
            <a:r>
              <a:rPr lang="en-US" sz="800" dirty="0" err="1"/>
              <a:t>immunisations</a:t>
            </a:r>
            <a:endParaRPr lang="en-US" sz="800" dirty="0"/>
          </a:p>
          <a:p>
            <a:pPr>
              <a:tabLst>
                <a:tab pos="895350" algn="l"/>
                <a:tab pos="1619250" algn="l"/>
              </a:tabLst>
            </a:pPr>
            <a:r>
              <a:rPr lang="en-US" sz="800" dirty="0"/>
              <a:t>	Year 5/6	Remembrance Assembly (2.45pm)</a:t>
            </a:r>
          </a:p>
          <a:p>
            <a:pPr>
              <a:tabLst>
                <a:tab pos="895350" algn="l"/>
                <a:tab pos="1619250" algn="l"/>
              </a:tabLst>
            </a:pPr>
            <a:r>
              <a:rPr lang="en-US" sz="800" dirty="0"/>
              <a:t>Wednesday 13</a:t>
            </a:r>
            <a:r>
              <a:rPr lang="en-US" sz="800" baseline="30000" dirty="0"/>
              <a:t>th</a:t>
            </a:r>
            <a:r>
              <a:rPr lang="en-US" sz="800" dirty="0"/>
              <a:t> 	Year 5/6	Swimming lessons for non-swimmers</a:t>
            </a:r>
          </a:p>
          <a:p>
            <a:pPr>
              <a:tabLst>
                <a:tab pos="895350" algn="l"/>
                <a:tab pos="1619250" algn="l"/>
              </a:tabLst>
            </a:pPr>
            <a:r>
              <a:rPr lang="en-US" sz="800" dirty="0"/>
              <a:t>	All	Book Fair in School (until 20</a:t>
            </a:r>
            <a:r>
              <a:rPr lang="en-US" sz="800" baseline="30000" dirty="0"/>
              <a:t>th</a:t>
            </a:r>
            <a:r>
              <a:rPr lang="en-US" sz="800" dirty="0"/>
              <a:t>)</a:t>
            </a:r>
          </a:p>
          <a:p>
            <a:pPr>
              <a:tabLst>
                <a:tab pos="895350" algn="l"/>
                <a:tab pos="1619250" algn="l"/>
              </a:tabLst>
            </a:pPr>
            <a:r>
              <a:rPr lang="en-US" sz="800" dirty="0"/>
              <a:t>Thursday 14</a:t>
            </a:r>
            <a:r>
              <a:rPr lang="en-US" sz="800" baseline="30000" dirty="0"/>
              <a:t>th</a:t>
            </a:r>
            <a:r>
              <a:rPr lang="en-US" sz="800" dirty="0"/>
              <a:t>	Year 4	Reading Drop In (8.45am)</a:t>
            </a:r>
          </a:p>
          <a:p>
            <a:pPr>
              <a:tabLst>
                <a:tab pos="895350" algn="l"/>
                <a:tab pos="1619250" algn="l"/>
              </a:tabLst>
            </a:pPr>
            <a:r>
              <a:rPr lang="en-US" sz="800" dirty="0"/>
              <a:t>Friday 15</a:t>
            </a:r>
            <a:r>
              <a:rPr lang="en-US" sz="800" baseline="30000" dirty="0"/>
              <a:t>th</a:t>
            </a:r>
            <a:r>
              <a:rPr lang="en-US" sz="800" dirty="0"/>
              <a:t>	Year 5/6	Parliament Trip (details TBC)</a:t>
            </a:r>
          </a:p>
          <a:p>
            <a:pPr>
              <a:tabLst>
                <a:tab pos="895350" algn="l"/>
                <a:tab pos="1619250" algn="l"/>
              </a:tabLst>
            </a:pPr>
            <a:r>
              <a:rPr lang="en-US" sz="800" dirty="0"/>
              <a:t>Tuesday 19</a:t>
            </a:r>
            <a:r>
              <a:rPr lang="en-US" sz="800" baseline="30000" dirty="0"/>
              <a:t>th</a:t>
            </a:r>
            <a:r>
              <a:rPr lang="en-US" sz="800" dirty="0"/>
              <a:t>	All	Meet &amp; greet (head/assistant heads) (2.30pm)</a:t>
            </a:r>
          </a:p>
          <a:p>
            <a:pPr>
              <a:tabLst>
                <a:tab pos="895350" algn="l"/>
                <a:tab pos="1619250" algn="l"/>
              </a:tabLst>
            </a:pPr>
            <a:r>
              <a:rPr lang="en-US" sz="800" dirty="0"/>
              <a:t>Wednesday 20</a:t>
            </a:r>
            <a:r>
              <a:rPr lang="en-US" sz="800" baseline="30000" dirty="0"/>
              <a:t>th</a:t>
            </a:r>
            <a:r>
              <a:rPr lang="en-US" sz="800" dirty="0"/>
              <a:t> 	Year 5/6	Swimming lessons for non-swimmers</a:t>
            </a:r>
          </a:p>
          <a:p>
            <a:pPr>
              <a:tabLst>
                <a:tab pos="895350" algn="l"/>
                <a:tab pos="1619250" algn="l"/>
              </a:tabLst>
            </a:pPr>
            <a:r>
              <a:rPr lang="en-US" sz="800" dirty="0"/>
              <a:t>Thursday 21</a:t>
            </a:r>
            <a:r>
              <a:rPr lang="en-US" sz="800" baseline="30000" dirty="0"/>
              <a:t>st</a:t>
            </a:r>
            <a:r>
              <a:rPr lang="en-US" sz="800" dirty="0"/>
              <a:t>	Year 2	Reading Drop In (8.45am)</a:t>
            </a:r>
          </a:p>
          <a:p>
            <a:pPr>
              <a:tabLst>
                <a:tab pos="895350" algn="l"/>
                <a:tab pos="1619250" algn="l"/>
              </a:tabLst>
            </a:pPr>
            <a:r>
              <a:rPr lang="en-US" sz="800" dirty="0"/>
              <a:t>Wednesday 27</a:t>
            </a:r>
            <a:r>
              <a:rPr lang="en-US" sz="800" baseline="30000" dirty="0"/>
              <a:t>th</a:t>
            </a:r>
            <a:r>
              <a:rPr lang="en-US" sz="800" dirty="0"/>
              <a:t> 	Year 5/6	Swimming lessons for non-swimmers</a:t>
            </a:r>
          </a:p>
          <a:p>
            <a:pPr>
              <a:tabLst>
                <a:tab pos="895350" algn="l"/>
                <a:tab pos="1619250" algn="l"/>
              </a:tabLst>
            </a:pPr>
            <a:r>
              <a:rPr lang="en-US" sz="800" dirty="0"/>
              <a:t>Thursday 28</a:t>
            </a:r>
            <a:r>
              <a:rPr lang="en-US" sz="800" baseline="30000" dirty="0"/>
              <a:t>th</a:t>
            </a:r>
            <a:r>
              <a:rPr lang="en-US" sz="800" dirty="0"/>
              <a:t>	Year 5	Reading Drop In (8.45am)</a:t>
            </a:r>
          </a:p>
          <a:p>
            <a:pPr>
              <a:tabLst>
                <a:tab pos="895350" algn="l"/>
                <a:tab pos="1619250" algn="l"/>
              </a:tabLst>
            </a:pPr>
            <a:r>
              <a:rPr lang="en-US" sz="800" b="1" dirty="0"/>
              <a:t>DECEMBER</a:t>
            </a:r>
          </a:p>
          <a:p>
            <a:pPr>
              <a:tabLst>
                <a:tab pos="895350" algn="l"/>
                <a:tab pos="1619250" algn="l"/>
              </a:tabLst>
            </a:pPr>
            <a:r>
              <a:rPr lang="en-US" sz="800" dirty="0"/>
              <a:t>Friday 6</a:t>
            </a:r>
            <a:r>
              <a:rPr lang="en-US" sz="800" baseline="30000" dirty="0"/>
              <a:t>th</a:t>
            </a:r>
            <a:r>
              <a:rPr lang="en-US" sz="800" dirty="0"/>
              <a:t>	EYFS &amp; KS1	Century Theatre </a:t>
            </a:r>
            <a:r>
              <a:rPr lang="en-US" sz="800" dirty="0" err="1"/>
              <a:t>Panto</a:t>
            </a:r>
            <a:r>
              <a:rPr lang="en-US" sz="800" dirty="0"/>
              <a:t> Trip</a:t>
            </a:r>
          </a:p>
          <a:p>
            <a:pPr>
              <a:tabLst>
                <a:tab pos="895350" algn="l"/>
                <a:tab pos="1619250" algn="l"/>
              </a:tabLst>
            </a:pPr>
            <a:r>
              <a:rPr lang="en-US" sz="800" dirty="0"/>
              <a:t>Tuesday 10</a:t>
            </a:r>
            <a:r>
              <a:rPr lang="en-US" sz="800" baseline="30000" dirty="0"/>
              <a:t>th</a:t>
            </a:r>
            <a:r>
              <a:rPr lang="en-US" sz="800" dirty="0"/>
              <a:t>	EYFS &amp;Year 1	Christmas Performances (10am &amp; 4pm)</a:t>
            </a:r>
          </a:p>
          <a:p>
            <a:pPr>
              <a:tabLst>
                <a:tab pos="895350" algn="l"/>
                <a:tab pos="1619250" algn="l"/>
              </a:tabLst>
            </a:pPr>
            <a:r>
              <a:rPr lang="en-US" sz="800" dirty="0"/>
              <a:t>Wednesday 11</a:t>
            </a:r>
            <a:r>
              <a:rPr lang="en-US" sz="800" baseline="30000" dirty="0"/>
              <a:t>th</a:t>
            </a:r>
            <a:r>
              <a:rPr lang="en-US" sz="800" dirty="0"/>
              <a:t>	Years 4,5,6	Christmas Performances (10am &amp; 4pm)</a:t>
            </a:r>
          </a:p>
          <a:p>
            <a:pPr>
              <a:tabLst>
                <a:tab pos="895350" algn="l"/>
                <a:tab pos="1619250" algn="l"/>
              </a:tabLst>
            </a:pPr>
            <a:r>
              <a:rPr lang="en-US" sz="800" dirty="0"/>
              <a:t>Thursday 12</a:t>
            </a:r>
            <a:r>
              <a:rPr lang="en-US" sz="800" baseline="30000" dirty="0"/>
              <a:t>th</a:t>
            </a:r>
            <a:r>
              <a:rPr lang="en-US" sz="800" dirty="0"/>
              <a:t>	Years 2 &amp; 3	Christmas Performances (10am &amp; 4pm)</a:t>
            </a:r>
          </a:p>
          <a:p>
            <a:pPr>
              <a:tabLst>
                <a:tab pos="895350" algn="l"/>
                <a:tab pos="1619250" algn="l"/>
              </a:tabLst>
            </a:pPr>
            <a:r>
              <a:rPr lang="en-US" sz="800" dirty="0"/>
              <a:t>Tuesday 17</a:t>
            </a:r>
            <a:r>
              <a:rPr lang="en-US" sz="800" baseline="30000" dirty="0"/>
              <a:t>th</a:t>
            </a:r>
            <a:r>
              <a:rPr lang="en-US" sz="800" dirty="0"/>
              <a:t>	KS2	Loughborough Town Hall </a:t>
            </a:r>
            <a:r>
              <a:rPr lang="en-US" sz="800" dirty="0" err="1"/>
              <a:t>Panto</a:t>
            </a:r>
            <a:r>
              <a:rPr lang="en-US" sz="800" dirty="0"/>
              <a:t> Trip</a:t>
            </a:r>
          </a:p>
          <a:p>
            <a:pPr>
              <a:tabLst>
                <a:tab pos="895350" algn="l"/>
                <a:tab pos="1619250" algn="l"/>
              </a:tabLst>
            </a:pPr>
            <a:r>
              <a:rPr lang="en-US" sz="800" dirty="0"/>
              <a:t>Wednesday 18</a:t>
            </a:r>
            <a:r>
              <a:rPr lang="en-US" sz="800" baseline="30000" dirty="0"/>
              <a:t>th</a:t>
            </a:r>
            <a:r>
              <a:rPr lang="en-US" sz="800" dirty="0"/>
              <a:t>	Year 2	Christmas Journey (Ashby Methodist)</a:t>
            </a:r>
          </a:p>
          <a:p>
            <a:pPr>
              <a:tabLst>
                <a:tab pos="895350" algn="l"/>
                <a:tab pos="1619250" algn="l"/>
              </a:tabLst>
            </a:pPr>
            <a:r>
              <a:rPr lang="en-US" sz="800" dirty="0"/>
              <a:t>Thursday 19</a:t>
            </a:r>
            <a:r>
              <a:rPr lang="en-US" sz="800" baseline="30000" dirty="0"/>
              <a:t>th</a:t>
            </a:r>
            <a:r>
              <a:rPr lang="en-US" sz="800" dirty="0"/>
              <a:t>	All	Break-up for Christmas</a:t>
            </a:r>
          </a:p>
          <a:p>
            <a:pPr>
              <a:tabLst>
                <a:tab pos="895350" algn="l"/>
                <a:tab pos="1619250" algn="l"/>
              </a:tabLst>
            </a:pPr>
            <a:r>
              <a:rPr lang="en-US" sz="800" dirty="0"/>
              <a:t>Friday 20</a:t>
            </a:r>
            <a:r>
              <a:rPr lang="en-US" sz="800" baseline="30000" dirty="0"/>
              <a:t>th</a:t>
            </a:r>
            <a:r>
              <a:rPr lang="en-US" sz="800" dirty="0"/>
              <a:t>	All	Inset Day – SCHOOL CLOSED</a:t>
            </a:r>
          </a:p>
          <a:p>
            <a:pPr>
              <a:tabLst>
                <a:tab pos="895350" algn="l"/>
                <a:tab pos="1619250" algn="l"/>
              </a:tabLst>
            </a:pPr>
            <a:r>
              <a:rPr lang="en-US" sz="800" b="1" dirty="0"/>
              <a:t>JANUARY	</a:t>
            </a:r>
          </a:p>
          <a:p>
            <a:pPr>
              <a:tabLst>
                <a:tab pos="895350" algn="l"/>
                <a:tab pos="1619250" algn="l"/>
              </a:tabLst>
            </a:pPr>
            <a:r>
              <a:rPr lang="en-US" sz="800" dirty="0"/>
              <a:t>Monday 6</a:t>
            </a:r>
            <a:r>
              <a:rPr lang="en-US" sz="800" baseline="30000" dirty="0"/>
              <a:t>th</a:t>
            </a:r>
            <a:r>
              <a:rPr lang="en-US" sz="800" dirty="0"/>
              <a:t>	All	Back to School</a:t>
            </a:r>
          </a:p>
          <a:p>
            <a:pPr>
              <a:tabLst>
                <a:tab pos="895350" algn="l"/>
                <a:tab pos="1619250" algn="l"/>
              </a:tabLst>
            </a:pPr>
            <a:endParaRPr lang="en-US" sz="800" dirty="0"/>
          </a:p>
          <a:p>
            <a:pPr>
              <a:tabLst>
                <a:tab pos="895350" algn="l"/>
                <a:tab pos="1619250" algn="l"/>
              </a:tabLst>
            </a:pPr>
            <a:endParaRPr lang="en-US" sz="800" dirty="0"/>
          </a:p>
          <a:p>
            <a:endParaRPr lang="en-GB" sz="800" dirty="0"/>
          </a:p>
        </p:txBody>
      </p:sp>
      <p:pic>
        <p:nvPicPr>
          <p:cNvPr id="28" name="Picture 27">
            <a:extLst>
              <a:ext uri="{FF2B5EF4-FFF2-40B4-BE49-F238E27FC236}">
                <a16:creationId xmlns:a16="http://schemas.microsoft.com/office/drawing/2014/main" id="{B5102356-F9B9-4DFD-8B21-8482B1649E5A}"/>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505290" y="3796528"/>
            <a:ext cx="922857" cy="642665"/>
          </a:xfrm>
          <a:prstGeom prst="rect">
            <a:avLst/>
          </a:prstGeom>
        </p:spPr>
      </p:pic>
    </p:spTree>
    <p:extLst>
      <p:ext uri="{BB962C8B-B14F-4D97-AF65-F5344CB8AC3E}">
        <p14:creationId xmlns:p14="http://schemas.microsoft.com/office/powerpoint/2010/main" val="1460247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2757</TotalTime>
  <Words>992</Words>
  <Application>Microsoft Office PowerPoint</Application>
  <PresentationFormat>On-screen Show (4:3)</PresentationFormat>
  <Paragraphs>82</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Rebecca Hobbs</cp:lastModifiedBy>
  <cp:revision>187</cp:revision>
  <cp:lastPrinted>2024-09-13T11:44:22Z</cp:lastPrinted>
  <dcterms:created xsi:type="dcterms:W3CDTF">2019-05-21T13:47:46Z</dcterms:created>
  <dcterms:modified xsi:type="dcterms:W3CDTF">2024-09-27T12:40:03Z</dcterms:modified>
</cp:coreProperties>
</file>